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9" r:id="rId2"/>
  </p:sldMasterIdLst>
  <p:notesMasterIdLst>
    <p:notesMasterId r:id="rId21"/>
  </p:notesMasterIdLst>
  <p:handoutMasterIdLst>
    <p:handoutMasterId r:id="rId22"/>
  </p:handoutMasterIdLst>
  <p:sldIdLst>
    <p:sldId id="324" r:id="rId3"/>
    <p:sldId id="930" r:id="rId4"/>
    <p:sldId id="978" r:id="rId5"/>
    <p:sldId id="958" r:id="rId6"/>
    <p:sldId id="970" r:id="rId7"/>
    <p:sldId id="931" r:id="rId8"/>
    <p:sldId id="963" r:id="rId9"/>
    <p:sldId id="964" r:id="rId10"/>
    <p:sldId id="974" r:id="rId11"/>
    <p:sldId id="975" r:id="rId12"/>
    <p:sldId id="965" r:id="rId13"/>
    <p:sldId id="971" r:id="rId14"/>
    <p:sldId id="972" r:id="rId15"/>
    <p:sldId id="973" r:id="rId16"/>
    <p:sldId id="968" r:id="rId17"/>
    <p:sldId id="977" r:id="rId18"/>
    <p:sldId id="976" r:id="rId19"/>
    <p:sldId id="945" r:id="rId20"/>
  </p:sldIdLst>
  <p:sldSz cx="9144000" cy="6858000" type="screen4x3"/>
  <p:notesSz cx="6669088" cy="9928225"/>
  <p:defaultTextStyle>
    <a:defPPr>
      <a:defRPr lang="en-US"/>
    </a:defPPr>
    <a:lvl1pPr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1pPr>
    <a:lvl2pPr marL="457200"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2pPr>
    <a:lvl3pPr marL="914400"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3pPr>
    <a:lvl4pPr marL="1371600"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4pPr>
    <a:lvl5pPr marL="1828800"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>
          <p15:clr>
            <a:srgbClr val="A4A3A4"/>
          </p15:clr>
        </p15:guide>
        <p15:guide id="2" pos="28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0099FF"/>
    <a:srgbClr val="1CB5CA"/>
    <a:srgbClr val="420000"/>
    <a:srgbClr val="FFFFFF"/>
    <a:srgbClr val="346521"/>
    <a:srgbClr val="FFFF89"/>
    <a:srgbClr val="D68206"/>
    <a:srgbClr val="AA6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649" autoAdjust="0"/>
    <p:restoredTop sz="94750" autoAdjust="0"/>
  </p:normalViewPr>
  <p:slideViewPr>
    <p:cSldViewPr>
      <p:cViewPr>
        <p:scale>
          <a:sx n="190" d="100"/>
          <a:sy n="190" d="100"/>
        </p:scale>
        <p:origin x="-2286" y="-1734"/>
      </p:cViewPr>
      <p:guideLst>
        <p:guide orient="horz" pos="2150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notesViewPr>
    <p:cSldViewPr>
      <p:cViewPr varScale="1">
        <p:scale>
          <a:sx n="79" d="100"/>
          <a:sy n="79" d="100"/>
        </p:scale>
        <p:origin x="-4098" y="-108"/>
      </p:cViewPr>
      <p:guideLst>
        <p:guide orient="horz" pos="3127"/>
        <p:guide pos="210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0992254-C2C5-4647-800F-9292A0AADF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8688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0EC8E44-619C-47B4-BBCA-BA43B90F0E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6579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962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101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412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4127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4127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4127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285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4151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285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369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369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2254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225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415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9007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1019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101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 userDrawn="1"/>
        </p:nvGraphicFramePr>
        <p:xfrm>
          <a:off x="0" y="0"/>
          <a:ext cx="91440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1" r:id="rId3" imgW="7428571" imgH="2146032" progId="">
                  <p:embed/>
                </p:oleObj>
              </mc:Choice>
              <mc:Fallback>
                <p:oleObj r:id="rId3" imgW="7428571" imgH="2146032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641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6629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5943600" cy="1066800"/>
          </a:xfrm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/>
              <a:t>Click to edit</a:t>
            </a:r>
            <a:br>
              <a:rPr lang="en-US" altLang="zh-CN" noProof="0"/>
            </a:br>
            <a:r>
              <a:rPr lang="en-US" altLang="zh-CN" noProof="0"/>
              <a:t>Master title</a:t>
            </a:r>
            <a:br>
              <a:rPr lang="en-US" altLang="zh-CN" noProof="0"/>
            </a:br>
            <a:r>
              <a:rPr lang="en-US" altLang="zh-CN" noProof="0"/>
              <a:t>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</p:spPr>
        <p:txBody>
          <a:bodyPr/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09FECAF5-AE36-4370-913D-B14E33B522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5583398"/>
      </p:ext>
    </p:extLst>
  </p:cSld>
  <p:clrMapOvr>
    <a:masterClrMapping/>
  </p:clrMapOvr>
  <p:transition advClick="0" advTm="13468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91E7-9678-4E77-A0FA-53484B42FA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2347655"/>
      </p:ext>
    </p:extLst>
  </p:cSld>
  <p:clrMapOvr>
    <a:masterClrMapping/>
  </p:clrMapOvr>
  <p:transition advClick="0" advTm="13468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1475" y="152400"/>
            <a:ext cx="2171700" cy="6172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06375" y="152400"/>
            <a:ext cx="6362700" cy="6172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FDAC-0310-489F-BDD8-BBE169BF79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678464"/>
      </p:ext>
    </p:extLst>
  </p:cSld>
  <p:clrMapOvr>
    <a:masterClrMapping/>
  </p:clrMapOvr>
  <p:transition advClick="0" advTm="13468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4608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申报</a:t>
            </a:r>
            <a:r>
              <a:rPr lang="zh-CN" alt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副教授</a:t>
            </a:r>
            <a:endParaRPr lang="zh-CN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隶书" pitchFamily="49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66900"/>
            <a:ext cx="7772400" cy="1438275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5550" y="3522663"/>
            <a:ext cx="6400800" cy="120173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A7FA-282D-438A-9D1E-CDA447A215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439785"/>
      </p:ext>
    </p:extLst>
  </p:cSld>
  <p:clrMapOvr>
    <a:masterClrMapping/>
  </p:clrMapOvr>
  <p:transition advClick="0" advTm="13468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93259427"/>
      </p:ext>
    </p:extLst>
  </p:cSld>
  <p:clrMapOvr>
    <a:masterClrMapping/>
  </p:clrMapOvr>
  <p:transition advClick="0" advTm="13468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6985-57A4-456B-9F14-637D6E8C2109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90970522"/>
      </p:ext>
    </p:extLst>
  </p:cSld>
  <p:clrMapOvr>
    <a:masterClrMapping/>
  </p:clrMapOvr>
  <p:transition advClick="0" advTm="13468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1855788"/>
            <a:ext cx="403860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86288" y="1855788"/>
            <a:ext cx="403860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7EED-B881-4445-85D1-2E99A3F70357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45054964"/>
      </p:ext>
    </p:extLst>
  </p:cSld>
  <p:clrMapOvr>
    <a:masterClrMapping/>
  </p:clrMapOvr>
  <p:transition advClick="0" advTm="13468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A392-0A27-4396-BC27-EA3C6F4E8DB3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871498"/>
      </p:ext>
    </p:extLst>
  </p:cSld>
  <p:clrMapOvr>
    <a:masterClrMapping/>
  </p:clrMapOvr>
  <p:transition advClick="0" advTm="13468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F398-C7E4-40A8-B4E1-FD86DF4C1179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36808961"/>
      </p:ext>
    </p:extLst>
  </p:cSld>
  <p:clrMapOvr>
    <a:masterClrMapping/>
  </p:clrMapOvr>
  <p:transition advClick="0" advTm="13468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37DF-326B-4CDE-B498-DE3B535F5342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58197210"/>
      </p:ext>
    </p:extLst>
  </p:cSld>
  <p:clrMapOvr>
    <a:masterClrMapping/>
  </p:clrMapOvr>
  <p:transition advClick="0" advTm="13468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872D-5E29-4FBB-8999-D39DCD7BF59B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20759487"/>
      </p:ext>
    </p:extLst>
  </p:cSld>
  <p:clrMapOvr>
    <a:masterClrMapping/>
  </p:clrMapOvr>
  <p:transition advClick="0" advTm="13468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B5BE-DEA6-40A5-8B59-8A224DE803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1483428"/>
      </p:ext>
    </p:extLst>
  </p:cSld>
  <p:clrMapOvr>
    <a:masterClrMapping/>
  </p:clrMapOvr>
  <p:transition advClick="0" advTm="13468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95E4-FCD2-4E34-9561-7CD1C14A5CD3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62601112"/>
      </p:ext>
    </p:extLst>
  </p:cSld>
  <p:clrMapOvr>
    <a:masterClrMapping/>
  </p:clrMapOvr>
  <p:transition advClick="0" advTm="13468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DF7D-5203-4956-9B11-78E6AAFE8C5C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0518524"/>
      </p:ext>
    </p:extLst>
  </p:cSld>
  <p:clrMapOvr>
    <a:masterClrMapping/>
  </p:clrMapOvr>
  <p:transition advClick="0" advTm="13468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7488" y="776288"/>
            <a:ext cx="2057400" cy="5389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776288"/>
            <a:ext cx="6019800" cy="5389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500A-7694-4F10-9749-88D347C240F0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37716663"/>
      </p:ext>
    </p:extLst>
  </p:cSld>
  <p:clrMapOvr>
    <a:masterClrMapping/>
  </p:clrMapOvr>
  <p:transition advClick="0" advTm="13468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3165-D292-46C1-B7FC-4D6C2A9150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6724495"/>
      </p:ext>
    </p:extLst>
  </p:cSld>
  <p:clrMapOvr>
    <a:masterClrMapping/>
  </p:clrMapOvr>
  <p:transition advClick="0" advTm="13468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6375" y="12192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5975" y="12192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2BBA-7260-47DB-95FD-5A8279592A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6028401"/>
      </p:ext>
    </p:extLst>
  </p:cSld>
  <p:clrMapOvr>
    <a:masterClrMapping/>
  </p:clrMapOvr>
  <p:transition advClick="0" advTm="13468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D48C8-17D1-4FF1-B224-E2A55B97A8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6644964"/>
      </p:ext>
    </p:extLst>
  </p:cSld>
  <p:clrMapOvr>
    <a:masterClrMapping/>
  </p:clrMapOvr>
  <p:transition advClick="0" advTm="13468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D16F-5DB1-49BE-AB3C-FB3FBE3AB4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8044512"/>
      </p:ext>
    </p:extLst>
  </p:cSld>
  <p:clrMapOvr>
    <a:masterClrMapping/>
  </p:clrMapOvr>
  <p:transition advClick="0" advTm="13468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DCD48-A851-4FBD-B1D3-4DFB65DB03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359684"/>
      </p:ext>
    </p:extLst>
  </p:cSld>
  <p:clrMapOvr>
    <a:masterClrMapping/>
  </p:clrMapOvr>
  <p:transition advClick="0" advTm="13468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FAB2C-4076-47B9-A367-B5D1D745C0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8490540"/>
      </p:ext>
    </p:extLst>
  </p:cSld>
  <p:clrMapOvr>
    <a:masterClrMapping/>
  </p:clrMapOvr>
  <p:transition advClick="0" advTm="13468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5172D-0008-4A64-8429-2B0C0BD14C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1149081"/>
      </p:ext>
    </p:extLst>
  </p:cSld>
  <p:clrMapOvr>
    <a:masterClrMapping/>
  </p:clrMapOvr>
  <p:transition advClick="0" advTm="13468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未知"/>
          <p:cNvSpPr>
            <a:spLocks/>
          </p:cNvSpPr>
          <p:nvPr/>
        </p:nvSpPr>
        <p:spPr bwMode="auto">
          <a:xfrm>
            <a:off x="0" y="0"/>
            <a:ext cx="9144000" cy="1741488"/>
          </a:xfrm>
          <a:custGeom>
            <a:avLst/>
            <a:gdLst>
              <a:gd name="T0" fmla="*/ 0 w 5760"/>
              <a:gd name="T1" fmla="*/ 0 h 1098"/>
              <a:gd name="T2" fmla="*/ 0 w 5760"/>
              <a:gd name="T3" fmla="*/ 619 h 1098"/>
              <a:gd name="T4" fmla="*/ 2633 w 5760"/>
              <a:gd name="T5" fmla="*/ 495 h 1098"/>
              <a:gd name="T6" fmla="*/ 5760 w 5760"/>
              <a:gd name="T7" fmla="*/ 1098 h 1098"/>
              <a:gd name="T8" fmla="*/ 5760 w 5760"/>
              <a:gd name="T9" fmla="*/ 1 h 1098"/>
              <a:gd name="T10" fmla="*/ 0 w 5760"/>
              <a:gd name="T11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098">
                <a:moveTo>
                  <a:pt x="0" y="0"/>
                </a:moveTo>
                <a:lnTo>
                  <a:pt x="0" y="619"/>
                </a:lnTo>
                <a:cubicBezTo>
                  <a:pt x="420" y="536"/>
                  <a:pt x="2221" y="477"/>
                  <a:pt x="2633" y="495"/>
                </a:cubicBezTo>
                <a:cubicBezTo>
                  <a:pt x="3045" y="513"/>
                  <a:pt x="4699" y="513"/>
                  <a:pt x="5760" y="1098"/>
                </a:cubicBezTo>
                <a:lnTo>
                  <a:pt x="5760" y="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0" y="6551613"/>
            <a:ext cx="9144000" cy="333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" name="未知" descr="sky"/>
          <p:cNvSpPr>
            <a:spLocks/>
          </p:cNvSpPr>
          <p:nvPr/>
        </p:nvSpPr>
        <p:spPr bwMode="auto">
          <a:xfrm>
            <a:off x="0" y="0"/>
            <a:ext cx="9158288" cy="1349375"/>
          </a:xfrm>
          <a:custGeom>
            <a:avLst/>
            <a:gdLst>
              <a:gd name="T0" fmla="*/ 0 w 5769"/>
              <a:gd name="T1" fmla="*/ 0 h 851"/>
              <a:gd name="T2" fmla="*/ 0 w 5769"/>
              <a:gd name="T3" fmla="*/ 2147483647 h 851"/>
              <a:gd name="T4" fmla="*/ 2147483647 w 5769"/>
              <a:gd name="T5" fmla="*/ 2147483647 h 851"/>
              <a:gd name="T6" fmla="*/ 2147483647 w 5769"/>
              <a:gd name="T7" fmla="*/ 2147483647 h 851"/>
              <a:gd name="T8" fmla="*/ 2147483647 w 5769"/>
              <a:gd name="T9" fmla="*/ 2147483647 h 851"/>
              <a:gd name="T10" fmla="*/ 0 w 5769"/>
              <a:gd name="T11" fmla="*/ 0 h 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9" h="851">
                <a:moveTo>
                  <a:pt x="0" y="0"/>
                </a:moveTo>
                <a:lnTo>
                  <a:pt x="0" y="732"/>
                </a:lnTo>
                <a:cubicBezTo>
                  <a:pt x="72" y="726"/>
                  <a:pt x="896" y="522"/>
                  <a:pt x="2277" y="476"/>
                </a:cubicBezTo>
                <a:cubicBezTo>
                  <a:pt x="3658" y="430"/>
                  <a:pt x="5102" y="568"/>
                  <a:pt x="5769" y="851"/>
                </a:cubicBezTo>
                <a:lnTo>
                  <a:pt x="5768" y="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5" y="1219200"/>
            <a:ext cx="8686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67488"/>
            <a:ext cx="26670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578600"/>
            <a:ext cx="289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72250"/>
            <a:ext cx="2133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3BA33619-5240-4E61-A272-3944B8915F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05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250825" y="5832475"/>
            <a:ext cx="720725" cy="792163"/>
            <a:chOff x="0" y="0"/>
            <a:chExt cx="545" cy="605"/>
          </a:xfrm>
        </p:grpSpPr>
        <p:grpSp>
          <p:nvGrpSpPr>
            <p:cNvPr id="1037" name="Group 11"/>
            <p:cNvGrpSpPr>
              <a:grpSpLocks/>
            </p:cNvGrpSpPr>
            <p:nvPr userDrawn="1"/>
          </p:nvGrpSpPr>
          <p:grpSpPr bwMode="auto">
            <a:xfrm>
              <a:off x="0" y="0"/>
              <a:ext cx="545" cy="589"/>
              <a:chOff x="0" y="0"/>
              <a:chExt cx="635" cy="680"/>
            </a:xfrm>
          </p:grpSpPr>
          <p:sp>
            <p:nvSpPr>
              <p:cNvPr id="1041" name="Oval 12"/>
              <p:cNvSpPr>
                <a:spLocks noChangeArrowheads="1"/>
              </p:cNvSpPr>
              <p:nvPr userDrawn="1"/>
            </p:nvSpPr>
            <p:spPr bwMode="auto">
              <a:xfrm>
                <a:off x="0" y="182"/>
                <a:ext cx="158" cy="48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2" name="Oval 13"/>
              <p:cNvSpPr>
                <a:spLocks noChangeArrowheads="1"/>
              </p:cNvSpPr>
              <p:nvPr userDrawn="1"/>
            </p:nvSpPr>
            <p:spPr bwMode="auto">
              <a:xfrm>
                <a:off x="181" y="0"/>
                <a:ext cx="272" cy="680"/>
              </a:xfrm>
              <a:prstGeom prst="ellipse">
                <a:avLst/>
              </a:prstGeom>
              <a:solidFill>
                <a:schemeClr val="folHlink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3" name="Oval 14"/>
              <p:cNvSpPr>
                <a:spLocks noChangeArrowheads="1"/>
              </p:cNvSpPr>
              <p:nvPr userDrawn="1"/>
            </p:nvSpPr>
            <p:spPr bwMode="auto">
              <a:xfrm>
                <a:off x="477" y="182"/>
                <a:ext cx="158" cy="48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38" name="未知"/>
            <p:cNvSpPr>
              <a:spLocks/>
            </p:cNvSpPr>
            <p:nvPr userDrawn="1"/>
          </p:nvSpPr>
          <p:spPr bwMode="auto">
            <a:xfrm>
              <a:off x="223" y="317"/>
              <a:ext cx="112" cy="288"/>
            </a:xfrm>
            <a:custGeom>
              <a:avLst/>
              <a:gdLst>
                <a:gd name="T0" fmla="*/ 4 w 112"/>
                <a:gd name="T1" fmla="*/ 0 h 288"/>
                <a:gd name="T2" fmla="*/ 42 w 112"/>
                <a:gd name="T3" fmla="*/ 169 h 288"/>
                <a:gd name="T4" fmla="*/ 50 w 112"/>
                <a:gd name="T5" fmla="*/ 272 h 288"/>
                <a:gd name="T6" fmla="*/ 75 w 112"/>
                <a:gd name="T7" fmla="*/ 265 h 288"/>
                <a:gd name="T8" fmla="*/ 66 w 112"/>
                <a:gd name="T9" fmla="*/ 187 h 288"/>
                <a:gd name="T10" fmla="*/ 111 w 112"/>
                <a:gd name="T11" fmla="*/ 52 h 288"/>
                <a:gd name="T12" fmla="*/ 57 w 112"/>
                <a:gd name="T13" fmla="*/ 145 h 288"/>
                <a:gd name="T14" fmla="*/ 4 w 112"/>
                <a:gd name="T15" fmla="*/ 0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288">
                  <a:moveTo>
                    <a:pt x="4" y="0"/>
                  </a:moveTo>
                  <a:cubicBezTo>
                    <a:pt x="0" y="8"/>
                    <a:pt x="34" y="124"/>
                    <a:pt x="42" y="169"/>
                  </a:cubicBezTo>
                  <a:cubicBezTo>
                    <a:pt x="50" y="214"/>
                    <a:pt x="45" y="256"/>
                    <a:pt x="50" y="272"/>
                  </a:cubicBezTo>
                  <a:cubicBezTo>
                    <a:pt x="55" y="288"/>
                    <a:pt x="72" y="279"/>
                    <a:pt x="75" y="265"/>
                  </a:cubicBezTo>
                  <a:cubicBezTo>
                    <a:pt x="78" y="251"/>
                    <a:pt x="60" y="222"/>
                    <a:pt x="66" y="187"/>
                  </a:cubicBezTo>
                  <a:cubicBezTo>
                    <a:pt x="72" y="152"/>
                    <a:pt x="112" y="59"/>
                    <a:pt x="111" y="52"/>
                  </a:cubicBezTo>
                  <a:cubicBezTo>
                    <a:pt x="110" y="45"/>
                    <a:pt x="75" y="154"/>
                    <a:pt x="57" y="145"/>
                  </a:cubicBezTo>
                  <a:cubicBezTo>
                    <a:pt x="39" y="136"/>
                    <a:pt x="15" y="3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未知"/>
            <p:cNvSpPr>
              <a:spLocks/>
            </p:cNvSpPr>
            <p:nvPr userDrawn="1"/>
          </p:nvSpPr>
          <p:spPr bwMode="auto">
            <a:xfrm>
              <a:off x="439" y="380"/>
              <a:ext cx="67" cy="197"/>
            </a:xfrm>
            <a:custGeom>
              <a:avLst/>
              <a:gdLst>
                <a:gd name="T0" fmla="*/ 1 w 112"/>
                <a:gd name="T1" fmla="*/ 0 h 288"/>
                <a:gd name="T2" fmla="*/ 1 w 112"/>
                <a:gd name="T3" fmla="*/ 1 h 288"/>
                <a:gd name="T4" fmla="*/ 1 w 112"/>
                <a:gd name="T5" fmla="*/ 1 h 288"/>
                <a:gd name="T6" fmla="*/ 1 w 112"/>
                <a:gd name="T7" fmla="*/ 1 h 288"/>
                <a:gd name="T8" fmla="*/ 1 w 112"/>
                <a:gd name="T9" fmla="*/ 1 h 288"/>
                <a:gd name="T10" fmla="*/ 1 w 112"/>
                <a:gd name="T11" fmla="*/ 1 h 288"/>
                <a:gd name="T12" fmla="*/ 1 w 112"/>
                <a:gd name="T13" fmla="*/ 1 h 288"/>
                <a:gd name="T14" fmla="*/ 1 w 112"/>
                <a:gd name="T15" fmla="*/ 0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288">
                  <a:moveTo>
                    <a:pt x="4" y="0"/>
                  </a:moveTo>
                  <a:cubicBezTo>
                    <a:pt x="0" y="8"/>
                    <a:pt x="34" y="124"/>
                    <a:pt x="42" y="169"/>
                  </a:cubicBezTo>
                  <a:cubicBezTo>
                    <a:pt x="50" y="214"/>
                    <a:pt x="45" y="256"/>
                    <a:pt x="50" y="272"/>
                  </a:cubicBezTo>
                  <a:cubicBezTo>
                    <a:pt x="55" y="288"/>
                    <a:pt x="72" y="279"/>
                    <a:pt x="75" y="265"/>
                  </a:cubicBezTo>
                  <a:cubicBezTo>
                    <a:pt x="78" y="251"/>
                    <a:pt x="60" y="222"/>
                    <a:pt x="66" y="187"/>
                  </a:cubicBezTo>
                  <a:cubicBezTo>
                    <a:pt x="72" y="152"/>
                    <a:pt x="112" y="59"/>
                    <a:pt x="111" y="52"/>
                  </a:cubicBezTo>
                  <a:cubicBezTo>
                    <a:pt x="110" y="45"/>
                    <a:pt x="75" y="154"/>
                    <a:pt x="57" y="145"/>
                  </a:cubicBezTo>
                  <a:cubicBezTo>
                    <a:pt x="39" y="136"/>
                    <a:pt x="15" y="3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未知"/>
            <p:cNvSpPr>
              <a:spLocks/>
            </p:cNvSpPr>
            <p:nvPr userDrawn="1"/>
          </p:nvSpPr>
          <p:spPr bwMode="auto">
            <a:xfrm>
              <a:off x="46" y="417"/>
              <a:ext cx="50" cy="168"/>
            </a:xfrm>
            <a:custGeom>
              <a:avLst/>
              <a:gdLst>
                <a:gd name="T0" fmla="*/ 1 w 81"/>
                <a:gd name="T1" fmla="*/ 41 h 168"/>
                <a:gd name="T2" fmla="*/ 1 w 81"/>
                <a:gd name="T3" fmla="*/ 87 h 168"/>
                <a:gd name="T4" fmla="*/ 1 w 81"/>
                <a:gd name="T5" fmla="*/ 157 h 168"/>
                <a:gd name="T6" fmla="*/ 1 w 81"/>
                <a:gd name="T7" fmla="*/ 152 h 168"/>
                <a:gd name="T8" fmla="*/ 1 w 81"/>
                <a:gd name="T9" fmla="*/ 99 h 168"/>
                <a:gd name="T10" fmla="*/ 1 w 81"/>
                <a:gd name="T11" fmla="*/ 7 h 168"/>
                <a:gd name="T12" fmla="*/ 1 w 81"/>
                <a:gd name="T13" fmla="*/ 56 h 168"/>
                <a:gd name="T14" fmla="*/ 1 w 81"/>
                <a:gd name="T15" fmla="*/ 41 h 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68">
                  <a:moveTo>
                    <a:pt x="1" y="41"/>
                  </a:moveTo>
                  <a:cubicBezTo>
                    <a:pt x="0" y="44"/>
                    <a:pt x="31" y="68"/>
                    <a:pt x="38" y="87"/>
                  </a:cubicBezTo>
                  <a:cubicBezTo>
                    <a:pt x="45" y="106"/>
                    <a:pt x="40" y="146"/>
                    <a:pt x="43" y="157"/>
                  </a:cubicBezTo>
                  <a:cubicBezTo>
                    <a:pt x="46" y="168"/>
                    <a:pt x="56" y="162"/>
                    <a:pt x="58" y="152"/>
                  </a:cubicBezTo>
                  <a:cubicBezTo>
                    <a:pt x="60" y="143"/>
                    <a:pt x="49" y="123"/>
                    <a:pt x="52" y="99"/>
                  </a:cubicBezTo>
                  <a:cubicBezTo>
                    <a:pt x="56" y="75"/>
                    <a:pt x="81" y="14"/>
                    <a:pt x="79" y="7"/>
                  </a:cubicBezTo>
                  <a:cubicBezTo>
                    <a:pt x="77" y="0"/>
                    <a:pt x="53" y="50"/>
                    <a:pt x="40" y="56"/>
                  </a:cubicBezTo>
                  <a:cubicBezTo>
                    <a:pt x="27" y="62"/>
                    <a:pt x="9" y="44"/>
                    <a:pt x="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8839200" y="6570663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36" name="Picture 19" descr="电工所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6570663"/>
            <a:ext cx="3127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 advClick="0" advTm="13468">
    <p:random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—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76288"/>
            <a:ext cx="821055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55788"/>
            <a:ext cx="8229600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9D72F3D-C470-4789-A013-D397C0AB515E}" type="slidenum">
              <a:rPr lang="en-US" altLang="zh-CN"/>
              <a:pPr>
                <a:defRPr/>
              </a:pPr>
              <a:t>‹#›</a:t>
            </a:fld>
            <a:endParaRPr lang="zh-CN" altLang="zh-CN">
              <a:ea typeface="+mn-ea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 userDrawn="1"/>
        </p:nvSpPr>
        <p:spPr bwMode="auto">
          <a:xfrm>
            <a:off x="0" y="80963"/>
            <a:ext cx="5364088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25146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9718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34290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38862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教育部科技评价与评审管理信息系统</a:t>
            </a:r>
            <a:endParaRPr lang="zh-C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ransition advClick="0" advTm="13468"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emf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file:///D:\bobo\szjx\&#25945;&#32946;&#37096;&#31185;&#25216;&#35780;&#20215;&#19982;&#35780;&#23457;&#31649;&#29702;&#20449;&#24687;&#31995;&#32479;\trunk\document\1-&#38656;&#27714;&#35843;&#30740;&#20998;&#26512;\1-&#26631;&#20070;&#21450;&#24212;&#26631;\&#25945;&#32946;&#37096;&#31185;&#25216;&#35780;&#20215;&#19982;&#35780;&#23457;&#31649;&#29702;&#20449;&#24687;&#31995;&#32479;&#25237;&#26631;&#25991;&#20214;-&#25216;&#26415;&#37096;&#20998;V5.0.docx" TargetMode="Externa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file:///D:\bobo\szjx\&#25945;&#32946;&#37096;&#31185;&#25216;&#35780;&#20215;&#19982;&#35780;&#23457;&#31649;&#29702;&#20449;&#24687;&#31995;&#32479;\trunk\document\1-&#38656;&#27714;&#35843;&#30740;&#20998;&#26512;\1-&#26631;&#20070;&#21450;&#24212;&#26631;\&#25945;&#32946;&#37096;&#31185;&#25216;&#35780;&#20215;&#19982;&#35780;&#23457;&#31649;&#29702;&#20449;&#24687;&#31995;&#32479;&#25237;&#26631;&#25991;&#20214;-&#25216;&#26415;&#37096;&#20998;V5.0.docx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2543" y="1340768"/>
            <a:ext cx="7412140" cy="7461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zh-CN" altLang="en-US" sz="3200" spc="50" dirty="0">
                <a:ln w="11430"/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教育部科技评价与评审管理信息系统</a:t>
            </a:r>
            <a:endParaRPr lang="en-US" altLang="zh-CN" sz="3200" spc="50" dirty="0">
              <a:ln w="11430"/>
              <a:solidFill>
                <a:schemeClr val="tx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84068" y="5445224"/>
            <a:ext cx="3824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25146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9718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34290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38862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</a:rPr>
              <a:t>教育部科技发展中心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</a:rPr>
              <a:t>2015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</a:rPr>
              <a:t>6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</a:rPr>
              <a:t>月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ECAF5-AE36-4370-913D-B14E33B522F5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611560" y="2650557"/>
            <a:ext cx="7920880" cy="11410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奖励申报流程介绍</a:t>
            </a:r>
            <a:endParaRPr lang="zh-CN" altLang="en-US" sz="6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6215728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 </a:t>
            </a:r>
            <a:r>
              <a:rPr lang="zh-CN" altLang="en-US" sz="2800" dirty="0">
                <a:solidFill>
                  <a:srgbClr val="FF0000"/>
                </a:solidFill>
              </a:rPr>
              <a:t>申请人申报</a:t>
            </a:r>
            <a:r>
              <a:rPr lang="en-US" altLang="zh-CN" sz="2800" dirty="0">
                <a:solidFill>
                  <a:srgbClr val="FF0000"/>
                </a:solidFill>
              </a:rPr>
              <a:t>-</a:t>
            </a:r>
            <a:r>
              <a:rPr lang="zh-CN" altLang="en-US" sz="2800" dirty="0">
                <a:solidFill>
                  <a:srgbClr val="FF0000"/>
                </a:solidFill>
              </a:rPr>
              <a:t>上传附件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466708"/>
            <a:ext cx="8185880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55676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</a:rPr>
              <a:t>学校管理员推荐项目管理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4" y="1470867"/>
            <a:ext cx="8178165" cy="535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499" y="3135944"/>
            <a:ext cx="2944437" cy="249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55676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</a:rPr>
              <a:t>学校管理员项目审核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6" y="1484784"/>
            <a:ext cx="8185880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534" y="3140968"/>
            <a:ext cx="1612800" cy="254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8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55676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</a:rPr>
              <a:t>学校管理员项目推荐意见提交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6" y="1478583"/>
            <a:ext cx="8185880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906" y="3140968"/>
            <a:ext cx="1605600" cy="2533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906" y="3140968"/>
            <a:ext cx="1605600" cy="2533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906" y="3144315"/>
            <a:ext cx="1605600" cy="253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39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55676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</a:rPr>
              <a:t>学校管理员项目批量推荐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6708"/>
            <a:ext cx="8185880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701" y="3125896"/>
            <a:ext cx="2988332" cy="241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4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610771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</a:rPr>
              <a:t>学校管理员审核放弃申请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8992"/>
            <a:ext cx="8185880" cy="535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0894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 </a:t>
            </a:r>
            <a:r>
              <a:rPr lang="zh-CN" altLang="en-US" sz="2800" dirty="0">
                <a:solidFill>
                  <a:srgbClr val="FF0000"/>
                </a:solidFill>
              </a:rPr>
              <a:t>青年奖申报流程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1619419" y="3708965"/>
            <a:ext cx="1278731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下发指标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5555642" y="3708965"/>
            <a:ext cx="2796778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使用推荐号上传项目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右箭头 31"/>
          <p:cNvSpPr/>
          <p:nvPr/>
        </p:nvSpPr>
        <p:spPr bwMode="auto">
          <a:xfrm>
            <a:off x="3563888" y="3784354"/>
            <a:ext cx="126014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35" name="右箭头 34"/>
          <p:cNvSpPr/>
          <p:nvPr/>
        </p:nvSpPr>
        <p:spPr bwMode="auto">
          <a:xfrm rot="5400000">
            <a:off x="7425021" y="4509139"/>
            <a:ext cx="576065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7073689" y="5121188"/>
            <a:ext cx="1278731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提交申请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4716016" y="5167867"/>
            <a:ext cx="1266825" cy="464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审核推荐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圆角矩形 37"/>
          <p:cNvSpPr/>
          <p:nvPr/>
        </p:nvSpPr>
        <p:spPr bwMode="auto">
          <a:xfrm>
            <a:off x="1930171" y="5167867"/>
            <a:ext cx="657225" cy="464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受理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4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696937"/>
              </p:ext>
            </p:extLst>
          </p:nvPr>
        </p:nvGraphicFramePr>
        <p:xfrm>
          <a:off x="1511659" y="1808820"/>
          <a:ext cx="1296144" cy="1357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1" name="Visio" r:id="rId5" imgW="1540553" imgH="1613663" progId="Word.Document.12">
                  <p:link updateAutomatic="1"/>
                </p:oleObj>
              </mc:Choice>
              <mc:Fallback>
                <p:oleObj name="Visio" r:id="rId5" imgW="1540553" imgH="1613663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659" y="1808820"/>
                        <a:ext cx="1296144" cy="1357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接连接符 42"/>
          <p:cNvCxnSpPr/>
          <p:nvPr/>
        </p:nvCxnSpPr>
        <p:spPr bwMode="auto">
          <a:xfrm>
            <a:off x="4427984" y="1520788"/>
            <a:ext cx="0" cy="5076564"/>
          </a:xfrm>
          <a:prstGeom prst="line">
            <a:avLst/>
          </a:prstGeom>
          <a:ln w="12700"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右箭头 46"/>
          <p:cNvSpPr/>
          <p:nvPr/>
        </p:nvSpPr>
        <p:spPr bwMode="auto">
          <a:xfrm rot="10800000" flipV="1">
            <a:off x="6120172" y="5195393"/>
            <a:ext cx="684044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48" name="右箭头 47"/>
          <p:cNvSpPr/>
          <p:nvPr/>
        </p:nvSpPr>
        <p:spPr bwMode="auto">
          <a:xfrm rot="10800000" flipV="1">
            <a:off x="2898150" y="5195393"/>
            <a:ext cx="1410743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pic>
        <p:nvPicPr>
          <p:cNvPr id="13928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24" y="1844824"/>
            <a:ext cx="83386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954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610771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</a:rPr>
              <a:t>青年奖提名人上传提名推荐材料 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6708"/>
            <a:ext cx="8185880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9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752803" y="2556774"/>
            <a:ext cx="3638394" cy="17444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谢谢！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84757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</a:rPr>
              <a:t>登录界面</a:t>
            </a:r>
            <a:endParaRPr lang="zh-CN" altLang="zh-CN" sz="2800" b="0" dirty="0">
              <a:solidFill>
                <a:srgbClr val="FF0000"/>
              </a:solidFill>
              <a:latin typeface="黑体" pitchFamily="2" charset="-122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48780"/>
            <a:ext cx="86487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84757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</a:rPr>
              <a:t>登录界面</a:t>
            </a:r>
            <a:endParaRPr lang="zh-CN" altLang="zh-CN" sz="2800" b="0" dirty="0">
              <a:solidFill>
                <a:srgbClr val="FF0000"/>
              </a:solidFill>
              <a:latin typeface="黑体" pitchFamily="2" charset="-122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7" y="1466708"/>
            <a:ext cx="8178165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5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0894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</a:rPr>
              <a:t>快速通道界面</a:t>
            </a:r>
            <a:endParaRPr lang="zh-CN" altLang="zh-CN" sz="2800" b="0" dirty="0">
              <a:solidFill>
                <a:srgbClr val="FF0000"/>
              </a:solidFill>
              <a:latin typeface="黑体" pitchFamily="2" charset="-122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448780"/>
            <a:ext cx="8118648" cy="52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4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0894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</a:rPr>
              <a:t>用户主界面</a:t>
            </a:r>
            <a:endParaRPr lang="zh-CN" altLang="zh-CN" sz="2800" b="0" dirty="0">
              <a:solidFill>
                <a:srgbClr val="FF0000"/>
              </a:solidFill>
              <a:latin typeface="黑体" pitchFamily="2" charset="-122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8" y="1510021"/>
            <a:ext cx="8174690" cy="533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6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0894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 </a:t>
            </a:r>
            <a:r>
              <a:rPr lang="zh-CN" altLang="en-US" sz="2800" dirty="0">
                <a:solidFill>
                  <a:srgbClr val="FF0000"/>
                </a:solidFill>
              </a:rPr>
              <a:t>主要流程</a:t>
            </a:r>
            <a:r>
              <a:rPr lang="en-US" altLang="zh-CN" sz="2800" dirty="0">
                <a:solidFill>
                  <a:srgbClr val="FF0000"/>
                </a:solidFill>
              </a:rPr>
              <a:t>-</a:t>
            </a:r>
            <a:r>
              <a:rPr lang="zh-CN" altLang="en-US" sz="2800" dirty="0">
                <a:solidFill>
                  <a:srgbClr val="FF0000"/>
                </a:solidFill>
              </a:rPr>
              <a:t>申报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362831" y="2860472"/>
            <a:ext cx="1266825" cy="464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奖项设置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356877" y="3784354"/>
            <a:ext cx="1278731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下发指标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圆角矩形 26"/>
          <p:cNvSpPr/>
          <p:nvPr/>
        </p:nvSpPr>
        <p:spPr bwMode="auto">
          <a:xfrm>
            <a:off x="2906822" y="3807560"/>
            <a:ext cx="1266825" cy="464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生成指标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5555642" y="3784221"/>
            <a:ext cx="2796778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使用推荐号上传项目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右箭头 30"/>
          <p:cNvSpPr/>
          <p:nvPr/>
        </p:nvSpPr>
        <p:spPr bwMode="auto">
          <a:xfrm rot="5400000">
            <a:off x="863624" y="3404150"/>
            <a:ext cx="288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32" name="右箭头 31"/>
          <p:cNvSpPr/>
          <p:nvPr/>
        </p:nvSpPr>
        <p:spPr bwMode="auto">
          <a:xfrm>
            <a:off x="1799724" y="3859743"/>
            <a:ext cx="288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33" name="右箭头 32"/>
          <p:cNvSpPr/>
          <p:nvPr/>
        </p:nvSpPr>
        <p:spPr bwMode="auto">
          <a:xfrm>
            <a:off x="4752020" y="3859743"/>
            <a:ext cx="288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35" name="右箭头 34"/>
          <p:cNvSpPr/>
          <p:nvPr/>
        </p:nvSpPr>
        <p:spPr bwMode="auto">
          <a:xfrm rot="5400000">
            <a:off x="5868180" y="4448234"/>
            <a:ext cx="288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5361434" y="4889360"/>
            <a:ext cx="1278731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提交申请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2672048" y="4616449"/>
            <a:ext cx="1935956" cy="10566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审核推荐并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上传公示结果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圆角矩形 37"/>
          <p:cNvSpPr/>
          <p:nvPr/>
        </p:nvSpPr>
        <p:spPr bwMode="auto">
          <a:xfrm>
            <a:off x="783324" y="4912699"/>
            <a:ext cx="657225" cy="464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受理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右箭头 38"/>
          <p:cNvSpPr/>
          <p:nvPr/>
        </p:nvSpPr>
        <p:spPr bwMode="auto">
          <a:xfrm rot="5400000">
            <a:off x="6876316" y="5024234"/>
            <a:ext cx="1440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6968331" y="6077492"/>
            <a:ext cx="1278731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放弃申请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6264188" y="1412776"/>
          <a:ext cx="124777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6" name="Visio" r:id="rId5" imgW="1247667" imgH="1572903" progId="Word.Document.12">
                  <p:link updateAutomatic="1"/>
                </p:oleObj>
              </mc:Choice>
              <mc:Fallback>
                <p:oleObj name="Visio" r:id="rId5" imgW="1247667" imgH="1572903" progId="Word.Document.12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188" y="1412776"/>
                        <a:ext cx="1247775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3059832" y="1412776"/>
          <a:ext cx="110807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7" name="Visio" r:id="rId5" imgW="1108647" imgH="1688704" progId="Word.Document.12">
                  <p:link updateAutomatic="1"/>
                </p:oleObj>
              </mc:Choice>
              <mc:Fallback>
                <p:oleObj name="Visio" r:id="rId5" imgW="1108647" imgH="1688704" progId="Word.Document.12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412776"/>
                        <a:ext cx="1108075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7" name="Object 9"/>
          <p:cNvGraphicFramePr>
            <a:graphicFrameLocks noChangeAspect="1"/>
          </p:cNvGraphicFramePr>
          <p:nvPr/>
        </p:nvGraphicFramePr>
        <p:xfrm>
          <a:off x="395536" y="1412776"/>
          <a:ext cx="1296144" cy="1357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8" name="Visio" r:id="rId5" imgW="1540553" imgH="1613663" progId="Word.Document.12">
                  <p:link updateAutomatic="1"/>
                </p:oleObj>
              </mc:Choice>
              <mc:Fallback>
                <p:oleObj name="Visio" r:id="rId5" imgW="1540553" imgH="1613663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12776"/>
                        <a:ext cx="1296144" cy="1357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接连接符 42"/>
          <p:cNvCxnSpPr/>
          <p:nvPr/>
        </p:nvCxnSpPr>
        <p:spPr bwMode="auto">
          <a:xfrm>
            <a:off x="5148064" y="1520788"/>
            <a:ext cx="0" cy="5076564"/>
          </a:xfrm>
          <a:prstGeom prst="line">
            <a:avLst/>
          </a:prstGeom>
          <a:ln w="12700"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 bwMode="auto">
          <a:xfrm>
            <a:off x="2159732" y="1520788"/>
            <a:ext cx="0" cy="5076564"/>
          </a:xfrm>
          <a:prstGeom prst="line">
            <a:avLst/>
          </a:prstGeom>
          <a:ln w="12700"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右箭头 46"/>
          <p:cNvSpPr/>
          <p:nvPr/>
        </p:nvSpPr>
        <p:spPr bwMode="auto">
          <a:xfrm rot="10800000" flipV="1">
            <a:off x="4752020" y="4964749"/>
            <a:ext cx="288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48" name="右箭头 47"/>
          <p:cNvSpPr/>
          <p:nvPr/>
        </p:nvSpPr>
        <p:spPr bwMode="auto">
          <a:xfrm rot="10800000" flipV="1">
            <a:off x="2159732" y="4964749"/>
            <a:ext cx="288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51" name="圆角矩形 50"/>
          <p:cNvSpPr/>
          <p:nvPr/>
        </p:nvSpPr>
        <p:spPr bwMode="auto">
          <a:xfrm>
            <a:off x="3262015" y="5825464"/>
            <a:ext cx="663178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审核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圆角矩形 51"/>
          <p:cNvSpPr/>
          <p:nvPr/>
        </p:nvSpPr>
        <p:spPr bwMode="auto">
          <a:xfrm>
            <a:off x="754311" y="6077492"/>
            <a:ext cx="663178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审核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右箭头 52"/>
          <p:cNvSpPr/>
          <p:nvPr/>
        </p:nvSpPr>
        <p:spPr bwMode="auto">
          <a:xfrm rot="10800000" flipV="1">
            <a:off x="4283968" y="5913276"/>
            <a:ext cx="2484244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54" name="右箭头 53"/>
          <p:cNvSpPr/>
          <p:nvPr/>
        </p:nvSpPr>
        <p:spPr bwMode="auto">
          <a:xfrm rot="10800000" flipV="1">
            <a:off x="1511660" y="6273355"/>
            <a:ext cx="5256584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520761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 </a:t>
            </a:r>
            <a:r>
              <a:rPr lang="zh-CN" altLang="en-US" sz="2800" dirty="0">
                <a:solidFill>
                  <a:srgbClr val="FF0000"/>
                </a:solidFill>
              </a:rPr>
              <a:t>学校指标生成下发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2138"/>
            <a:ext cx="8185880" cy="533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0894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 </a:t>
            </a:r>
            <a:r>
              <a:rPr lang="zh-CN" altLang="en-US" sz="2800" dirty="0">
                <a:solidFill>
                  <a:srgbClr val="FF0000"/>
                </a:solidFill>
              </a:rPr>
              <a:t>申请人申报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9" y="1496659"/>
            <a:ext cx="8178165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5135608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3. </a:t>
            </a:r>
            <a:r>
              <a:rPr lang="zh-CN" altLang="en-US" sz="2800" dirty="0">
                <a:solidFill>
                  <a:srgbClr val="FF0000"/>
                </a:solidFill>
              </a:rPr>
              <a:t>申请人申报</a:t>
            </a:r>
            <a:r>
              <a:rPr lang="en-US" altLang="zh-CN" sz="2800" dirty="0">
                <a:solidFill>
                  <a:srgbClr val="FF0000"/>
                </a:solidFill>
              </a:rPr>
              <a:t>-</a:t>
            </a:r>
            <a:r>
              <a:rPr lang="zh-CN" altLang="en-US" sz="2800" dirty="0">
                <a:solidFill>
                  <a:srgbClr val="FF0000"/>
                </a:solidFill>
              </a:rPr>
              <a:t>上传推荐书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1" y="1496659"/>
            <a:ext cx="8178165" cy="533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14179C"/>
      </a:dk1>
      <a:lt1>
        <a:srgbClr val="FFFFFF"/>
      </a:lt1>
      <a:dk2>
        <a:srgbClr val="0774C5"/>
      </a:dk2>
      <a:lt2>
        <a:srgbClr val="B2B2B2"/>
      </a:lt2>
      <a:accent1>
        <a:srgbClr val="1CAE49"/>
      </a:accent1>
      <a:accent2>
        <a:srgbClr val="E57B1B"/>
      </a:accent2>
      <a:accent3>
        <a:srgbClr val="FFFFFF"/>
      </a:accent3>
      <a:accent4>
        <a:srgbClr val="0F1285"/>
      </a:accent4>
      <a:accent5>
        <a:srgbClr val="ABD3B1"/>
      </a:accent5>
      <a:accent6>
        <a:srgbClr val="CF6F17"/>
      </a:accent6>
      <a:hlink>
        <a:srgbClr val="3366FF"/>
      </a:hlink>
      <a:folHlink>
        <a:srgbClr val="9AC763"/>
      </a:folHlink>
    </a:clrScheme>
    <a:fontScheme name="1_Default Design">
      <a:majorFont>
        <a:latin typeface="Verdana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rgbClr val="03D4A8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449263" marR="0" indent="-449263" algn="just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rgbClr val="03D4A8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449263" marR="0" indent="-449263" algn="just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lnDef>
  </a:objectDefaults>
  <a:extraClrSchemeLst>
    <a:extraClrScheme>
      <a:clrScheme name="1_Default Design 1">
        <a:dk1>
          <a:srgbClr val="14179C"/>
        </a:dk1>
        <a:lt1>
          <a:srgbClr val="FFFFFF"/>
        </a:lt1>
        <a:dk2>
          <a:srgbClr val="0774C5"/>
        </a:dk2>
        <a:lt2>
          <a:srgbClr val="B2B2B2"/>
        </a:lt2>
        <a:accent1>
          <a:srgbClr val="1CAE49"/>
        </a:accent1>
        <a:accent2>
          <a:srgbClr val="E57B1B"/>
        </a:accent2>
        <a:accent3>
          <a:srgbClr val="FFFFFF"/>
        </a:accent3>
        <a:accent4>
          <a:srgbClr val="0F1285"/>
        </a:accent4>
        <a:accent5>
          <a:srgbClr val="ABD3B1"/>
        </a:accent5>
        <a:accent6>
          <a:srgbClr val="CF6F17"/>
        </a:accent6>
        <a:hlink>
          <a:srgbClr val="3366FF"/>
        </a:hlink>
        <a:folHlink>
          <a:srgbClr val="9AC7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8087E"/>
        </a:dk1>
        <a:lt1>
          <a:srgbClr val="FFFFFF"/>
        </a:lt1>
        <a:dk2>
          <a:srgbClr val="5965DB"/>
        </a:dk2>
        <a:lt2>
          <a:srgbClr val="B2B2B2"/>
        </a:lt2>
        <a:accent1>
          <a:srgbClr val="45A0F3"/>
        </a:accent1>
        <a:accent2>
          <a:srgbClr val="32BA9D"/>
        </a:accent2>
        <a:accent3>
          <a:srgbClr val="FFFFFF"/>
        </a:accent3>
        <a:accent4>
          <a:srgbClr val="06066B"/>
        </a:accent4>
        <a:accent5>
          <a:srgbClr val="B0CDF8"/>
        </a:accent5>
        <a:accent6>
          <a:srgbClr val="2CA88E"/>
        </a:accent6>
        <a:hlink>
          <a:srgbClr val="4438DE"/>
        </a:hlink>
        <a:folHlink>
          <a:srgbClr val="55B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8087E"/>
        </a:dk1>
        <a:lt1>
          <a:srgbClr val="FFFFFF"/>
        </a:lt1>
        <a:dk2>
          <a:srgbClr val="5965DB"/>
        </a:dk2>
        <a:lt2>
          <a:srgbClr val="B2B2B2"/>
        </a:lt2>
        <a:accent1>
          <a:srgbClr val="9970EA"/>
        </a:accent1>
        <a:accent2>
          <a:srgbClr val="32BA9D"/>
        </a:accent2>
        <a:accent3>
          <a:srgbClr val="FFFFFF"/>
        </a:accent3>
        <a:accent4>
          <a:srgbClr val="06066B"/>
        </a:accent4>
        <a:accent5>
          <a:srgbClr val="CABBF3"/>
        </a:accent5>
        <a:accent6>
          <a:srgbClr val="2CA88E"/>
        </a:accent6>
        <a:hlink>
          <a:srgbClr val="4438DE"/>
        </a:hlink>
        <a:folHlink>
          <a:srgbClr val="94AC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世界地图">
  <a:themeElements>
    <a:clrScheme name="世界地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世界地图">
      <a:majorFont>
        <a:latin typeface="Arial Rounded MT Bold"/>
        <a:ea typeface="黑体"/>
        <a:cs typeface=""/>
      </a:majorFont>
      <a:minorFont>
        <a:latin typeface="Arial Rounded MT Bold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rgbClr val="03D4A8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449263" marR="0" indent="-449263" algn="just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rgbClr val="03D4A8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449263" marR="0" indent="-449263" algn="just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lnDef>
  </a:objectDefaults>
  <a:extraClrSchemeLst>
    <a:extraClrScheme>
      <a:clrScheme name="世界地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14686</TotalTime>
  <Pages>0</Pages>
  <Words>177</Words>
  <Characters>0</Characters>
  <Application>Microsoft Office PowerPoint</Application>
  <DocSecurity>0</DocSecurity>
  <PresentationFormat>全屏显示(4:3)</PresentationFormat>
  <Lines>0</Lines>
  <Paragraphs>55</Paragraphs>
  <Slides>18</Slides>
  <Notes>17</Notes>
  <HiddenSlides>0</HiddenSlides>
  <MMClips>0</MMClips>
  <ScaleCrop>false</ScaleCrop>
  <HeadingPairs>
    <vt:vector size="10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链接</vt:lpstr>
      </vt:variant>
      <vt:variant>
        <vt:i4>4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黑体</vt:lpstr>
      <vt:lpstr>隶书</vt:lpstr>
      <vt:lpstr>宋体</vt:lpstr>
      <vt:lpstr>微软雅黑</vt:lpstr>
      <vt:lpstr>Arial</vt:lpstr>
      <vt:lpstr>Arial Rounded MT Bold</vt:lpstr>
      <vt:lpstr>Times New Roman</vt:lpstr>
      <vt:lpstr>Verdana</vt:lpstr>
      <vt:lpstr>Wingdings</vt:lpstr>
      <vt:lpstr>1_Default Design</vt:lpstr>
      <vt:lpstr>世界地图</vt:lpstr>
      <vt:lpstr>file:///D:\bobo\szjx\教育部科技评价与评审管理信息系统\trunk\document\1-需求调研分析\1-标书及应标\教育部科技评价与评审管理信息系统投标文件-技术部分V5.0.docx</vt:lpstr>
      <vt:lpstr>file:///D:\bobo\szjx\教育部科技评价与评审管理信息系统\trunk\document\1-需求调研分析\1-标书及应标\教育部科技评价与评审管理信息系统投标文件-技术部分V5.0.docx</vt:lpstr>
      <vt:lpstr>file:///D:\bobo\szjx\教育部科技评价与评审管理信息系统\trunk\document\1-需求调研分析\1-标书及应标\教育部科技评价与评审管理信息系统投标文件-技术部分V5.0.docx</vt:lpstr>
      <vt:lpstr>file:///D:\bobo\szjx\教育部科技评价与评审管理信息系统\trunk\document\1-需求调研分析\1-标书及应标\教育部科技评价与评审管理信息系统投标文件-技术部分V5.0.docx</vt:lpstr>
      <vt:lpstr>教育部科技评价与评审管理信息系统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GuildDesign Inc.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wxb</dc:creator>
  <cp:lastModifiedBy>Robert</cp:lastModifiedBy>
  <cp:revision>2383</cp:revision>
  <cp:lastPrinted>1899-12-30T00:00:00Z</cp:lastPrinted>
  <dcterms:created xsi:type="dcterms:W3CDTF">2004-07-21T02:43:03Z</dcterms:created>
  <dcterms:modified xsi:type="dcterms:W3CDTF">2017-03-30T06:30:43Z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2052-6.4.0.1931</vt:lpwstr>
  </property>
</Properties>
</file>